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73" r:id="rId3"/>
    <p:sldId id="282" r:id="rId4"/>
    <p:sldId id="258" r:id="rId5"/>
    <p:sldId id="303" r:id="rId6"/>
    <p:sldId id="294" r:id="rId7"/>
    <p:sldId id="304" r:id="rId8"/>
    <p:sldId id="295" r:id="rId9"/>
    <p:sldId id="305" r:id="rId10"/>
    <p:sldId id="296" r:id="rId11"/>
    <p:sldId id="306" r:id="rId12"/>
    <p:sldId id="298" r:id="rId13"/>
    <p:sldId id="299" r:id="rId14"/>
    <p:sldId id="300" r:id="rId15"/>
    <p:sldId id="301" r:id="rId16"/>
    <p:sldId id="302" r:id="rId17"/>
    <p:sldId id="283" r:id="rId18"/>
    <p:sldId id="277" r:id="rId19"/>
  </p:sldIdLst>
  <p:sldSz cx="9144000" cy="5143500" type="screen16x9"/>
  <p:notesSz cx="6858000" cy="9144000"/>
  <p:embeddedFontLst>
    <p:embeddedFont>
      <p:font typeface="Tahoma" panose="020B0604030504040204" pitchFamily="3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B95AB3-7569-42F9-A334-21C90FD79730}">
  <a:tblStyle styleId="{FDB95AB3-7569-42F9-A334-21C90FD797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5C74835-5830-4B6E-B6F1-FDE0565631A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39"/>
    <p:restoredTop sz="94673"/>
  </p:normalViewPr>
  <p:slideViewPr>
    <p:cSldViewPr snapToGrid="0">
      <p:cViewPr varScale="1">
        <p:scale>
          <a:sx n="197" d="100"/>
          <a:sy n="197" d="100"/>
        </p:scale>
        <p:origin x="50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/Relationships>
</file>

<file path=ppt/media/image1.tiff>
</file>

<file path=ppt/media/image10.png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161487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199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2495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7984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173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4324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4160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992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916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3475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0210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459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5680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6179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9544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t.me/InnoAndrez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0" y="354950"/>
            <a:ext cx="5093400" cy="988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88AF43"/>
          </a:solidFill>
          <a:ln w="9525" cap="flat" cmpd="sng">
            <a:solidFill>
              <a:srgbClr val="88AF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198600" y="564170"/>
            <a:ext cx="4696200" cy="577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8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React-router: </a:t>
            </a:r>
            <a:r>
              <a:rPr lang="en-US" sz="1800" dirty="0" err="1">
                <a:solidFill>
                  <a:srgbClr val="FFFFFF"/>
                </a:solidFill>
                <a:latin typeface="Tahoma"/>
                <a:ea typeface="Tahoma"/>
                <a:cs typeface="Tahoma"/>
              </a:rPr>
              <a:t>hashRouter</a:t>
            </a:r>
            <a:r>
              <a:rPr lang="en-US" sz="18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router, link</a:t>
            </a:r>
            <a:br>
              <a:rPr lang="en-US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ru-RU" sz="1800" dirty="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D946E0B-4C0D-1C46-841B-EBF145223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800" y="1698953"/>
            <a:ext cx="3810000" cy="19939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Оптимизация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javascript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51405" y="2166113"/>
            <a:ext cx="6921122" cy="195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Процесс загрузки и запуска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JavaScript. 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Обратите внимание, что даже несмотря на то, что размер передаваемого сценария сжат в 300 КБ, он все равно стоит 900 КБ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JavaScript,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который необходимо проанализировать, скомпилировать и выполнить.</a:t>
            </a:r>
            <a:endParaRPr lang="ru-RU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696380F-17F5-0640-AE7E-148F7AF24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1144"/>
            <a:ext cx="7549076" cy="181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638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Оптимизация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javascript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181525" y="1182696"/>
            <a:ext cx="3659792" cy="3103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Стоимость обработки синтаксического анализа / компиляции 170 КБ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JavaScript 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сравнении с временем декодирования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JPEG 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эквивалентного размера.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en-US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Метрики сняты с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 Moto G4</a:t>
            </a: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210016B-94C3-554F-94E2-599D051A4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317" y="1245140"/>
            <a:ext cx="5157149" cy="324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161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7529266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Webpack optimization minimizer</a:t>
              </a:r>
            </a:p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" name="Google Shape;79;p15">
            <a:extLst>
              <a:ext uri="{FF2B5EF4-FFF2-40B4-BE49-F238E27FC236}">
                <a16:creationId xmlns:a16="http://schemas.microsoft.com/office/drawing/2014/main" id="{B7E72E92-415B-824E-A01D-07F0BC073C6D}"/>
              </a:ext>
            </a:extLst>
          </p:cNvPr>
          <p:cNvSpPr txBox="1"/>
          <p:nvPr/>
        </p:nvSpPr>
        <p:spPr>
          <a:xfrm>
            <a:off x="231950" y="1196700"/>
            <a:ext cx="5059897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6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49514BF-C5D0-4047-9447-03B22A87A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25" y="965400"/>
            <a:ext cx="7787989" cy="2527300"/>
          </a:xfrm>
          <a:prstGeom prst="rect">
            <a:avLst/>
          </a:prstGeom>
        </p:spPr>
      </p:pic>
      <p:sp>
        <p:nvSpPr>
          <p:cNvPr id="8" name="Google Shape;79;p15">
            <a:extLst>
              <a:ext uri="{FF2B5EF4-FFF2-40B4-BE49-F238E27FC236}">
                <a16:creationId xmlns:a16="http://schemas.microsoft.com/office/drawing/2014/main" id="{24BFF042-D68E-6841-A10F-35F4C3082350}"/>
              </a:ext>
            </a:extLst>
          </p:cNvPr>
          <p:cNvSpPr txBox="1"/>
          <p:nvPr/>
        </p:nvSpPr>
        <p:spPr>
          <a:xfrm>
            <a:off x="181525" y="3411166"/>
            <a:ext cx="7587632" cy="1063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Пример добавления плагина для оптимизации сборки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222329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Webpack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optimization.splitChunks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" name="Google Shape;79;p15">
            <a:extLst>
              <a:ext uri="{FF2B5EF4-FFF2-40B4-BE49-F238E27FC236}">
                <a16:creationId xmlns:a16="http://schemas.microsoft.com/office/drawing/2014/main" id="{9D0226D0-B064-F74A-BC60-96F49722FCA4}"/>
              </a:ext>
            </a:extLst>
          </p:cNvPr>
          <p:cNvSpPr txBox="1"/>
          <p:nvPr/>
        </p:nvSpPr>
        <p:spPr>
          <a:xfrm>
            <a:off x="231950" y="1196700"/>
            <a:ext cx="3581293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Пример разбиения </a:t>
            </a:r>
            <a:r>
              <a:rPr lang="ru-RU" sz="1600" dirty="0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бандла</a:t>
            </a: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 приложения на куски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DCE13B1-6A51-2645-9DBB-5C366A163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3243" y="757600"/>
            <a:ext cx="5018695" cy="41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981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49" y="285825"/>
              <a:ext cx="8741981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Использование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preconnect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, prefetch, preload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" name="Google Shape;79;p15">
            <a:extLst>
              <a:ext uri="{FF2B5EF4-FFF2-40B4-BE49-F238E27FC236}">
                <a16:creationId xmlns:a16="http://schemas.microsoft.com/office/drawing/2014/main" id="{9D0226D0-B064-F74A-BC60-96F49722FCA4}"/>
              </a:ext>
            </a:extLst>
          </p:cNvPr>
          <p:cNvSpPr txBox="1"/>
          <p:nvPr/>
        </p:nvSpPr>
        <p:spPr>
          <a:xfrm>
            <a:off x="181524" y="818022"/>
            <a:ext cx="8741981" cy="4150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&lt;link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preload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&gt; -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предварительно загружаем самые важные ресурсы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CSS, JavaScript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 файлы шрифтов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&lt;link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prefetch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href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=“/uploads/images/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pic.png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”&gt;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это низкоприоритетная ресурсная подсказка в фоне (когда браузер не занят) загрузить те ресурсы которые могут понадобиться позже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&lt;link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href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=“https://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cdn.domain.com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=“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preconnect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crossorigin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&gt; -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устанавливает соединение прежде, чем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HTTP-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запрос будет отправлен на сервер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en-US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476364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49" y="285825"/>
              <a:ext cx="8741981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Gzip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сжатие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" name="Google Shape;79;p15">
            <a:extLst>
              <a:ext uri="{FF2B5EF4-FFF2-40B4-BE49-F238E27FC236}">
                <a16:creationId xmlns:a16="http://schemas.microsoft.com/office/drawing/2014/main" id="{9D0226D0-B064-F74A-BC60-96F49722FCA4}"/>
              </a:ext>
            </a:extLst>
          </p:cNvPr>
          <p:cNvSpPr txBox="1"/>
          <p:nvPr/>
        </p:nvSpPr>
        <p:spPr>
          <a:xfrm>
            <a:off x="231950" y="1196700"/>
            <a:ext cx="3276493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Сжатие текстовых форматов (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CSS,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Javascipt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HTML)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может уменьшить их объем на 70%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en-US" sz="16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A834573-6FF8-C94D-AB67-987D9BA64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153" y="1126800"/>
            <a:ext cx="5322352" cy="30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701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49" y="285825"/>
              <a:ext cx="8741981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HTTP 2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" name="Google Shape;79;p15">
            <a:extLst>
              <a:ext uri="{FF2B5EF4-FFF2-40B4-BE49-F238E27FC236}">
                <a16:creationId xmlns:a16="http://schemas.microsoft.com/office/drawing/2014/main" id="{9D0226D0-B064-F74A-BC60-96F49722FCA4}"/>
              </a:ext>
            </a:extLst>
          </p:cNvPr>
          <p:cNvSpPr txBox="1"/>
          <p:nvPr/>
        </p:nvSpPr>
        <p:spPr>
          <a:xfrm>
            <a:off x="181524" y="930811"/>
            <a:ext cx="8605795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US" dirty="0"/>
              <a:t>HTTP/2 – </a:t>
            </a:r>
            <a:r>
              <a:rPr lang="ru-RU" dirty="0"/>
              <a:t>протокол, построенный не на текстовом, а на бинарном формате, благодаря чему он </a:t>
            </a:r>
            <a:r>
              <a:rPr lang="ru-RU" dirty="0" err="1"/>
              <a:t>компактне</a:t>
            </a:r>
            <a:r>
              <a:rPr lang="ru-RU" dirty="0"/>
              <a:t>, следовательно работает быстрее.</a:t>
            </a:r>
            <a:endParaRPr lang="en-US" dirty="0"/>
          </a:p>
          <a:p>
            <a:pPr fontAlgn="base"/>
            <a:endParaRPr lang="ru-RU" dirty="0"/>
          </a:p>
          <a:p>
            <a:pPr fontAlgn="base"/>
            <a:r>
              <a:rPr lang="ru-RU" dirty="0"/>
              <a:t>В </a:t>
            </a:r>
            <a:r>
              <a:rPr lang="en-US" dirty="0"/>
              <a:t>HTTP/2 </a:t>
            </a:r>
            <a:r>
              <a:rPr lang="ru-RU" dirty="0"/>
              <a:t>отдано предпочтение одному мультиплексирующему соединению, в то время как в старых протоколах было несколько соединений, которые передавали по одному файлу.</a:t>
            </a:r>
            <a:endParaRPr lang="en-US" dirty="0"/>
          </a:p>
          <a:p>
            <a:pPr fontAlgn="base"/>
            <a:endParaRPr lang="ru-RU" dirty="0"/>
          </a:p>
          <a:p>
            <a:pPr fontAlgn="base"/>
            <a:r>
              <a:rPr lang="ru-RU" dirty="0"/>
              <a:t>Новый протокол </a:t>
            </a:r>
            <a:r>
              <a:rPr lang="en-US" dirty="0"/>
              <a:t>HPACK </a:t>
            </a:r>
            <a:r>
              <a:rPr lang="ru-RU" dirty="0"/>
              <a:t>используется в </a:t>
            </a:r>
            <a:r>
              <a:rPr lang="en-US" dirty="0"/>
              <a:t>HTTP/2 </a:t>
            </a:r>
            <a:r>
              <a:rPr lang="ru-RU" dirty="0"/>
              <a:t>для сжатия заголовков (в предшественнике</a:t>
            </a:r>
            <a:r>
              <a:rPr lang="en-US" dirty="0"/>
              <a:t>, </a:t>
            </a:r>
            <a:r>
              <a:rPr lang="ru-RU" dirty="0"/>
              <a:t>применялся </a:t>
            </a:r>
            <a:r>
              <a:rPr lang="en-US" dirty="0" err="1"/>
              <a:t>gzip</a:t>
            </a:r>
            <a:r>
              <a:rPr lang="en-US" dirty="0"/>
              <a:t>).</a:t>
            </a:r>
          </a:p>
          <a:p>
            <a:pPr fontAlgn="base"/>
            <a:endParaRPr lang="en-US" dirty="0"/>
          </a:p>
          <a:p>
            <a:pPr fontAlgn="base"/>
            <a:r>
              <a:rPr lang="ru-RU" dirty="0"/>
              <a:t>Усовершенствованный алгоритм распределения приоритетов, который используется в </a:t>
            </a:r>
            <a:r>
              <a:rPr lang="en-US" dirty="0"/>
              <a:t>HTTP/2, </a:t>
            </a:r>
            <a:r>
              <a:rPr lang="ru-RU" dirty="0"/>
              <a:t>позволяет отдавать браузерам сначала наиболее важные файлы. В предшественнике</a:t>
            </a:r>
            <a:r>
              <a:rPr lang="en-US" dirty="0"/>
              <a:t> </a:t>
            </a:r>
            <a:r>
              <a:rPr lang="ru-RU" dirty="0" err="1"/>
              <a:t>приоритетизация</a:t>
            </a:r>
            <a:r>
              <a:rPr lang="ru-RU" dirty="0"/>
              <a:t> осуществлялась по более простому алгоритму.</a:t>
            </a: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en-US" sz="16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005030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4482" cy="3416400"/>
          </a:xfrm>
        </p:spPr>
        <p:txBody>
          <a:bodyPr/>
          <a:lstStyle/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какой момент разработки необходимо задуматься об оптимизации?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Какие преимущества </a:t>
            </a:r>
            <a:r>
              <a:rPr lang="en-U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svg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над растровыми изображениями?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Какими способами можно прогреть кэш?</a:t>
            </a:r>
          </a:p>
        </p:txBody>
      </p:sp>
      <p:sp>
        <p:nvSpPr>
          <p:cNvPr id="10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2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Вопросы для самоконтроля</a:t>
              </a:r>
              <a:endParaRPr lang="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0868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Вопросы?</a:t>
            </a:r>
          </a:p>
        </p:txBody>
      </p:sp>
      <p:sp>
        <p:nvSpPr>
          <p:cNvPr id="11" name="Подзаголовок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@</a:t>
            </a:r>
            <a:r>
              <a:rPr lang="en-US" dirty="0" err="1">
                <a:hlinkClick r:id="rId2"/>
              </a:rPr>
              <a:t>InnoAndrez</a:t>
            </a:r>
            <a:endParaRPr lang="ru-RU" dirty="0"/>
          </a:p>
        </p:txBody>
      </p:sp>
      <p:grpSp>
        <p:nvGrpSpPr>
          <p:cNvPr id="12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3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15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432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702900"/>
            <a:ext cx="4875936" cy="4212811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Цель 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Познакомиться с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react-router</a:t>
            </a: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Задачи </a:t>
            </a:r>
            <a:endParaRPr lang="ru-RU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Освоить </a:t>
            </a:r>
            <a:r>
              <a:rPr lang="en-US" dirty="0" err="1">
                <a:solidFill>
                  <a:schemeClr val="tx1"/>
                </a:solidFill>
              </a:rPr>
              <a:t>HashRouter</a:t>
            </a:r>
            <a:endParaRPr lang="ru-RU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Освоить </a:t>
            </a:r>
            <a:r>
              <a:rPr lang="en-US" dirty="0" err="1">
                <a:solidFill>
                  <a:schemeClr val="tx1"/>
                </a:solidFill>
              </a:rPr>
              <a:t>BrowserRouter</a:t>
            </a:r>
            <a:endParaRPr lang="ru-RU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Освоить </a:t>
            </a:r>
            <a:r>
              <a:rPr lang="en-US" dirty="0" err="1">
                <a:solidFill>
                  <a:schemeClr val="tx1"/>
                </a:solidFill>
              </a:rPr>
              <a:t>withRouter</a:t>
            </a:r>
            <a:endParaRPr lang="ru-RU" dirty="0">
              <a:solidFill>
                <a:schemeClr val="tx1"/>
              </a:solidFill>
            </a:endParaRPr>
          </a:p>
          <a:p>
            <a:pPr marL="139700" indent="0" fontAlgn="base">
              <a:lnSpc>
                <a:spcPct val="150000"/>
              </a:lnSpc>
              <a:buNone/>
            </a:pPr>
            <a:endParaRPr lang="en-US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endParaRPr lang="ru-RU" dirty="0">
              <a:solidFill>
                <a:schemeClr val="tx1"/>
              </a:solidFill>
            </a:endParaRP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Цель и задачи </a:t>
              </a: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F833DB9-9470-1A46-B514-55FE27E7E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067" y="1373717"/>
            <a:ext cx="2616200" cy="266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36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98636" y="930406"/>
            <a:ext cx="5200733" cy="3900998"/>
          </a:xfrm>
        </p:spPr>
        <p:txBody>
          <a:bodyPr/>
          <a:lstStyle/>
          <a:p>
            <a:pPr>
              <a:lnSpc>
                <a:spcPct val="150000"/>
              </a:lnSpc>
              <a:spcAft>
                <a:spcPts val="100"/>
              </a:spcAft>
            </a:pPr>
            <a:r>
              <a:rPr lang="ru-RU" dirty="0">
                <a:solidFill>
                  <a:schemeClr val="tx1"/>
                </a:solidFill>
              </a:rPr>
              <a:t>Что такое </a:t>
            </a:r>
            <a:r>
              <a:rPr lang="en-US" dirty="0">
                <a:solidFill>
                  <a:schemeClr val="tx1"/>
                </a:solidFill>
              </a:rPr>
              <a:t>react-router </a:t>
            </a:r>
            <a:r>
              <a:rPr lang="ru-RU" dirty="0">
                <a:solidFill>
                  <a:schemeClr val="tx1"/>
                </a:solidFill>
              </a:rPr>
              <a:t>и зачем он нужен</a:t>
            </a:r>
          </a:p>
          <a:p>
            <a:pPr>
              <a:lnSpc>
                <a:spcPct val="150000"/>
              </a:lnSpc>
              <a:spcAft>
                <a:spcPts val="100"/>
              </a:spcAft>
            </a:pPr>
            <a:r>
              <a:rPr lang="ru-RU" dirty="0" err="1">
                <a:solidFill>
                  <a:schemeClr val="tx1"/>
                </a:solidFill>
              </a:rPr>
              <a:t>Комопонент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hashRouter</a:t>
            </a:r>
            <a:endParaRPr lang="ru-RU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100"/>
              </a:spcAft>
            </a:pPr>
            <a:r>
              <a:rPr lang="ru-RU" dirty="0" err="1">
                <a:solidFill>
                  <a:schemeClr val="tx1"/>
                </a:solidFill>
              </a:rPr>
              <a:t>Комопонент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router</a:t>
            </a:r>
            <a:endParaRPr lang="ru-RU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100"/>
              </a:spcAft>
            </a:pPr>
            <a:r>
              <a:rPr lang="ru-RU" dirty="0" err="1">
                <a:solidFill>
                  <a:schemeClr val="tx1"/>
                </a:solidFill>
              </a:rPr>
              <a:t>Комопонент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link</a:t>
            </a:r>
            <a:endParaRPr lang="ru-RU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100"/>
              </a:spcAft>
            </a:pPr>
            <a:r>
              <a:rPr lang="ru-RU" dirty="0" err="1">
                <a:solidFill>
                  <a:schemeClr val="tx1"/>
                </a:solidFill>
              </a:rPr>
              <a:t>Комопонент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BrowserRouter</a:t>
            </a:r>
            <a:endParaRPr lang="ru-RU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100"/>
              </a:spcAft>
            </a:pPr>
            <a:r>
              <a:rPr lang="ru-RU" dirty="0">
                <a:solidFill>
                  <a:schemeClr val="tx1"/>
                </a:solidFill>
              </a:rPr>
              <a:t>Компонент </a:t>
            </a:r>
            <a:r>
              <a:rPr lang="en-US" dirty="0">
                <a:solidFill>
                  <a:schemeClr val="tx1"/>
                </a:solidFill>
              </a:rPr>
              <a:t>Redirect</a:t>
            </a:r>
            <a:endParaRPr lang="ru-RU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100"/>
              </a:spcAft>
            </a:pPr>
            <a:r>
              <a:rPr lang="ru-RU" dirty="0" err="1">
                <a:solidFill>
                  <a:schemeClr val="tx1"/>
                </a:solidFill>
              </a:rPr>
              <a:t>Комопонент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Switch</a:t>
            </a:r>
            <a:endParaRPr lang="ru-RU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100"/>
              </a:spcAft>
            </a:pPr>
            <a:r>
              <a:rPr lang="ru-RU" dirty="0" err="1">
                <a:solidFill>
                  <a:schemeClr val="tx1"/>
                </a:solidFill>
              </a:rPr>
              <a:t>Комопонент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withRouter</a:t>
            </a:r>
            <a:r>
              <a:rPr lang="ru-RU">
                <a:solidFill>
                  <a:schemeClr val="tx1"/>
                </a:solidFill>
              </a:rPr>
              <a:t> </a:t>
            </a:r>
          </a:p>
          <a:p>
            <a:pPr>
              <a:lnSpc>
                <a:spcPct val="150000"/>
              </a:lnSpc>
              <a:spcAft>
                <a:spcPts val="100"/>
              </a:spcAft>
            </a:pPr>
            <a:endParaRPr lang="ru-RU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100"/>
              </a:spcAft>
            </a:pPr>
            <a:endParaRPr lang="ru-RU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  <a:spcAft>
                <a:spcPts val="100"/>
              </a:spcAft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Ответы на вопросы</a:t>
            </a: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План 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154262D-A1F6-7F4F-A530-0D8ED5D2E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067" y="1373717"/>
            <a:ext cx="2616200" cy="266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96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Зачем нужна оптимизация?</a:t>
              </a: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</a:p>
            <a:p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18948" y="768683"/>
            <a:ext cx="8706104" cy="3939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/>
              <a:t>Время загрузки является основным фактором отказа от страниц и лояльности; 53% пользователей сообщают, что они покидают сайты, загрузка которых занимает более трех секунд.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dirty="0"/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/>
              <a:t>Пользователи посещают чаще, остаются дольше, ищут больше и покупают чаще на сайтах, которые загружаются быстрее, чем на более медленных</a:t>
            </a:r>
            <a:r>
              <a:rPr lang="en-US" dirty="0"/>
              <a:t>,</a:t>
            </a:r>
            <a:r>
              <a:rPr lang="ru-RU" dirty="0"/>
              <a:t> одна компания обнаружила, что увеличение конверсии на 7% стало результатом повышения скорости всего за 0,85 секунды.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2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/>
              <a:t>Медленная загрузка вредна для поисковой оптимизации (</a:t>
            </a:r>
            <a:r>
              <a:rPr lang="en-US" dirty="0"/>
              <a:t>SEO), </a:t>
            </a:r>
            <a:r>
              <a:rPr lang="ru-RU" dirty="0"/>
              <a:t>поскольку может снизить рейтинг вашего сайта, что приведет к меньшему количеству посещений, чтений и конверсий</a:t>
            </a:r>
            <a:r>
              <a:rPr lang="en-US" dirty="0"/>
              <a:t>.</a:t>
            </a:r>
            <a:endParaRPr lang="ru-RU" sz="12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Виды оптимизации картинок</a:t>
              </a:r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</a:p>
            <a:p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18948" y="1199745"/>
            <a:ext cx="8706104" cy="3326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Сжатие в более эффективный формат</a:t>
            </a:r>
            <a:endParaRPr lang="en-US" sz="18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Объединение</a:t>
            </a:r>
            <a:r>
              <a:rPr lang="en-US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изображений в атлас</a:t>
            </a:r>
          </a:p>
          <a:p>
            <a:pPr lvl="0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Уход от растровых иконок в пользу </a:t>
            </a:r>
          </a:p>
          <a:p>
            <a:pPr lvl="0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векторных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36A4E95-7C9C-4443-AA40-534AC3915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433" y="843064"/>
            <a:ext cx="3369621" cy="224641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40D6FDC-E4D7-094E-87CB-3DF770AE7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4725" y="2990970"/>
            <a:ext cx="3066029" cy="189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328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Сжатие картинок и оптимизация загрузки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453878F5-F7A7-8044-9A9D-5257E451ED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267788"/>
              </p:ext>
            </p:extLst>
          </p:nvPr>
        </p:nvGraphicFramePr>
        <p:xfrm>
          <a:off x="830094" y="869005"/>
          <a:ext cx="6692628" cy="3699820"/>
        </p:xfrm>
        <a:graphic>
          <a:graphicData uri="http://schemas.openxmlformats.org/drawingml/2006/table">
            <a:tbl>
              <a:tblPr/>
              <a:tblGrid>
                <a:gridCol w="1673157">
                  <a:extLst>
                    <a:ext uri="{9D8B030D-6E8A-4147-A177-3AD203B41FA5}">
                      <a16:colId xmlns:a16="http://schemas.microsoft.com/office/drawing/2014/main" val="812146906"/>
                    </a:ext>
                  </a:extLst>
                </a:gridCol>
                <a:gridCol w="1673157">
                  <a:extLst>
                    <a:ext uri="{9D8B030D-6E8A-4147-A177-3AD203B41FA5}">
                      <a16:colId xmlns:a16="http://schemas.microsoft.com/office/drawing/2014/main" val="7129421"/>
                    </a:ext>
                  </a:extLst>
                </a:gridCol>
                <a:gridCol w="1673157">
                  <a:extLst>
                    <a:ext uri="{9D8B030D-6E8A-4147-A177-3AD203B41FA5}">
                      <a16:colId xmlns:a16="http://schemas.microsoft.com/office/drawing/2014/main" val="3720339411"/>
                    </a:ext>
                  </a:extLst>
                </a:gridCol>
                <a:gridCol w="1673157">
                  <a:extLst>
                    <a:ext uri="{9D8B030D-6E8A-4147-A177-3AD203B41FA5}">
                      <a16:colId xmlns:a16="http://schemas.microsoft.com/office/drawing/2014/main" val="412068147"/>
                    </a:ext>
                  </a:extLst>
                </a:gridCol>
              </a:tblGrid>
              <a:tr h="287523">
                <a:tc>
                  <a:txBody>
                    <a:bodyPr/>
                    <a:lstStyle/>
                    <a:p>
                      <a:pPr algn="ctr" rtl="0"/>
                      <a:r>
                        <a:rPr lang="ru-RU" sz="900">
                          <a:solidFill>
                            <a:srgbClr val="262626"/>
                          </a:solidFill>
                          <a:effectLst/>
                        </a:rPr>
                        <a:t> 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Категория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Палитра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Использование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083993"/>
                  </a:ext>
                </a:extLst>
              </a:tr>
              <a:tr h="439421">
                <a:tc>
                  <a:txBody>
                    <a:bodyPr/>
                    <a:lstStyle/>
                    <a:p>
                      <a:pPr algn="ctr" rtl="0"/>
                      <a:r>
                        <a:rPr lang="en-US" sz="900">
                          <a:solidFill>
                            <a:srgbClr val="262626"/>
                          </a:solidFill>
                          <a:effectLst/>
                        </a:rPr>
                        <a:t>JPG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Сжатие с потерями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b="0" i="0" u="none" strike="noStrike" cap="none" dirty="0">
                          <a:solidFill>
                            <a:srgbClr val="26262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16 млн цветов</a:t>
                      </a:r>
                      <a:endParaRPr lang="en-US" sz="900" b="0" i="0" u="none" strike="noStrike" cap="none" dirty="0">
                        <a:solidFill>
                          <a:srgbClr val="262626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Фотки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2253149"/>
                  </a:ext>
                </a:extLst>
              </a:tr>
              <a:tr h="895118">
                <a:tc>
                  <a:txBody>
                    <a:bodyPr/>
                    <a:lstStyle/>
                    <a:p>
                      <a:pPr algn="ctr" rtl="0"/>
                      <a:r>
                        <a:rPr lang="en-US" sz="900" dirty="0">
                          <a:solidFill>
                            <a:srgbClr val="262626"/>
                          </a:solidFill>
                          <a:effectLst/>
                        </a:rPr>
                        <a:t>GIF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Сжатие без потерь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900" dirty="0">
                          <a:solidFill>
                            <a:srgbClr val="262626"/>
                          </a:solidFill>
                          <a:effectLst/>
                        </a:rPr>
                        <a:t>256 </a:t>
                      </a: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цветов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Простая анимация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199031"/>
                  </a:ext>
                </a:extLst>
              </a:tr>
              <a:tr h="743219">
                <a:tc>
                  <a:txBody>
                    <a:bodyPr/>
                    <a:lstStyle/>
                    <a:p>
                      <a:pPr algn="ctr" rtl="0"/>
                      <a:r>
                        <a:rPr lang="en-US" sz="900">
                          <a:solidFill>
                            <a:srgbClr val="262626"/>
                          </a:solidFill>
                          <a:effectLst/>
                        </a:rPr>
                        <a:t>PNG-8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Сжатие без потерь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  <a:p>
                      <a:pPr algn="ctr" rtl="0"/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900" dirty="0">
                          <a:solidFill>
                            <a:srgbClr val="262626"/>
                          </a:solidFill>
                          <a:effectLst/>
                        </a:rPr>
                        <a:t>256 </a:t>
                      </a: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цветов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Иконки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9006544"/>
                  </a:ext>
                </a:extLst>
              </a:tr>
              <a:tr h="591320">
                <a:tc>
                  <a:txBody>
                    <a:bodyPr/>
                    <a:lstStyle/>
                    <a:p>
                      <a:pPr algn="ctr" rtl="0"/>
                      <a:r>
                        <a:rPr lang="en-US" sz="900">
                          <a:solidFill>
                            <a:srgbClr val="262626"/>
                          </a:solidFill>
                          <a:effectLst/>
                        </a:rPr>
                        <a:t>PNG-24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Сжатие без потерь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  <a:p>
                      <a:pPr algn="ctr" rtl="0"/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b="0" i="0" u="none" strike="noStrike" cap="none" dirty="0">
                          <a:solidFill>
                            <a:srgbClr val="26262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16 млн цветов + прозрачность</a:t>
                      </a:r>
                      <a:endParaRPr lang="en-US" sz="900" b="0" i="0" u="none" strike="noStrike" cap="none" dirty="0">
                        <a:solidFill>
                          <a:srgbClr val="262626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Изображения с прозрачностью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919474"/>
                  </a:ext>
                </a:extLst>
              </a:tr>
              <a:tr h="743219">
                <a:tc>
                  <a:txBody>
                    <a:bodyPr/>
                    <a:lstStyle/>
                    <a:p>
                      <a:pPr algn="ctr" rtl="0"/>
                      <a:r>
                        <a:rPr lang="en-US" sz="900">
                          <a:solidFill>
                            <a:srgbClr val="262626"/>
                          </a:solidFill>
                          <a:effectLst/>
                        </a:rPr>
                        <a:t>SVG</a:t>
                      </a: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Вектор</a:t>
                      </a:r>
                      <a:r>
                        <a:rPr lang="en-US" sz="900" dirty="0">
                          <a:solidFill>
                            <a:srgbClr val="262626"/>
                          </a:solidFill>
                          <a:effectLst/>
                        </a:rPr>
                        <a:t>/</a:t>
                      </a:r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Сжатие без потерь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b="0" i="0" u="none" strike="noStrike" cap="none" dirty="0">
                          <a:solidFill>
                            <a:srgbClr val="26262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16 млн цветов + прозрачность</a:t>
                      </a:r>
                      <a:endParaRPr lang="en-US" sz="900" b="0" i="0" u="none" strike="noStrike" cap="none" dirty="0">
                        <a:solidFill>
                          <a:srgbClr val="262626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900" dirty="0">
                          <a:solidFill>
                            <a:srgbClr val="262626"/>
                          </a:solidFill>
                          <a:effectLst/>
                        </a:rPr>
                        <a:t>Графика, логотипы, иконки</a:t>
                      </a:r>
                      <a:endParaRPr lang="en-US" sz="900" dirty="0">
                        <a:solidFill>
                          <a:srgbClr val="262626"/>
                        </a:solidFill>
                        <a:effectLst/>
                      </a:endParaRPr>
                    </a:p>
                  </a:txBody>
                  <a:tcPr marL="62615" marR="62615" marT="62615" marB="62615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380128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3C8A138A-CDFB-E447-876C-8FBFAF1CA27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-451087" y="852217"/>
            <a:ext cx="1292794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ru-RU" altLang="ru-RU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716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А как же модный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WebP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?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</p:txBody>
        </p:sp>
      </p:grpSp>
      <p:sp>
        <p:nvSpPr>
          <p:cNvPr id="3" name="Rectangle 1">
            <a:extLst>
              <a:ext uri="{FF2B5EF4-FFF2-40B4-BE49-F238E27FC236}">
                <a16:creationId xmlns:a16="http://schemas.microsoft.com/office/drawing/2014/main" id="{3C8A138A-CDFB-E447-876C-8FBFAF1CA27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-451087" y="852217"/>
            <a:ext cx="1292794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ru-RU" altLang="ru-RU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Google Shape;79;p15">
            <a:extLst>
              <a:ext uri="{FF2B5EF4-FFF2-40B4-BE49-F238E27FC236}">
                <a16:creationId xmlns:a16="http://schemas.microsoft.com/office/drawing/2014/main" id="{B7F260A5-8306-AC40-B975-9E6A6144FCBD}"/>
              </a:ext>
            </a:extLst>
          </p:cNvPr>
          <p:cNvSpPr txBox="1"/>
          <p:nvPr/>
        </p:nvSpPr>
        <p:spPr>
          <a:xfrm>
            <a:off x="218948" y="768683"/>
            <a:ext cx="3516473" cy="3148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WebP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поддерживается в 72% браузеров.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IE </a:t>
            </a:r>
            <a:r>
              <a:rPr lang="ru-RU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и </a:t>
            </a:r>
            <a:r>
              <a:rPr lang="en-US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Safari </a:t>
            </a:r>
            <a:r>
              <a:rPr lang="ru-RU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не пускают этот формат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30</a:t>
            </a:r>
            <a:r>
              <a:rPr lang="en-US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kb </a:t>
            </a:r>
            <a:r>
              <a:rPr lang="ru-RU" sz="12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полифила</a:t>
            </a:r>
            <a:r>
              <a:rPr lang="ru-RU" sz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Tahoma"/>
              </a:rPr>
              <a:t> могут исправить эту проблему</a:t>
            </a:r>
            <a:endParaRPr lang="en-US" sz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Tahoma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09BD24-3F46-6643-9264-070A56D0D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576" y="885300"/>
            <a:ext cx="5047466" cy="364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178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Перевод на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svg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и скелетоны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31950" y="1196700"/>
            <a:ext cx="8706104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600" dirty="0">
              <a:solidFill>
                <a:schemeClr val="tx1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A76D95A-4CC0-2C44-8B2B-B08B75286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25" y="725327"/>
            <a:ext cx="8756529" cy="386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440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Перевод на </a:t>
              </a:r>
              <a:r>
                <a:rPr lang="en-US" sz="2000" dirty="0" err="1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svg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и скелетоны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8" name="Google Shape;79;p15">
            <a:extLst>
              <a:ext uri="{FF2B5EF4-FFF2-40B4-BE49-F238E27FC236}">
                <a16:creationId xmlns:a16="http://schemas.microsoft.com/office/drawing/2014/main" id="{F7406422-20C6-654F-8DD2-9352CF7C4FC1}"/>
              </a:ext>
            </a:extLst>
          </p:cNvPr>
          <p:cNvSpPr txBox="1"/>
          <p:nvPr/>
        </p:nvSpPr>
        <p:spPr>
          <a:xfrm>
            <a:off x="218948" y="768683"/>
            <a:ext cx="8706104" cy="3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При использовании скелетона контент после загрузки не прыгает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Можно разбить на блоки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Лучше смотрится чем множество </a:t>
            </a:r>
            <a:r>
              <a:rPr lang="ru-RU" dirty="0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крутилок</a:t>
            </a:r>
            <a:endParaRPr lang="ru-RU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При использовании </a:t>
            </a:r>
            <a:r>
              <a:rPr lang="en-US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SVG </a:t>
            </a:r>
            <a:endParaRPr lang="ru-RU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lvl="0" indent="-28575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Уменьшаем размер картинок</a:t>
            </a:r>
          </a:p>
          <a:p>
            <a:pPr marL="285750" lvl="0" indent="-28575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ru-RU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При высоких разрешениях экрана нет потери качества </a:t>
            </a:r>
          </a:p>
        </p:txBody>
      </p:sp>
    </p:spTree>
    <p:extLst>
      <p:ext uri="{BB962C8B-B14F-4D97-AF65-F5344CB8AC3E}">
        <p14:creationId xmlns:p14="http://schemas.microsoft.com/office/powerpoint/2010/main" val="232470726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23919</TotalTime>
  <Words>508</Words>
  <Application>Microsoft Macintosh PowerPoint</Application>
  <PresentationFormat>Экран (16:9)</PresentationFormat>
  <Paragraphs>137</Paragraphs>
  <Slides>18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1" baseType="lpstr">
      <vt:lpstr>Arial</vt:lpstr>
      <vt:lpstr>Tahoma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Вопросы?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134</cp:revision>
  <dcterms:modified xsi:type="dcterms:W3CDTF">2019-07-08T08:40:07Z</dcterms:modified>
</cp:coreProperties>
</file>